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8" r:id="rId4"/>
    <p:sldId id="263" r:id="rId5"/>
    <p:sldId id="262" r:id="rId6"/>
    <p:sldId id="264" r:id="rId7"/>
    <p:sldId id="265" r:id="rId8"/>
    <p:sldId id="259" r:id="rId9"/>
    <p:sldId id="260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jasekar R" initials="RR" lastIdx="1" clrIdx="0">
    <p:extLst>
      <p:ext uri="{19B8F6BF-5375-455C-9EA6-DF929625EA0E}">
        <p15:presenceInfo xmlns:p15="http://schemas.microsoft.com/office/powerpoint/2012/main" userId="f4f517b1a8c8de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40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70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8F356B-0B95-74C1-B229-EB81B18A86F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2000"/>
                    </a14:imgEffect>
                    <a14:imgEffect>
                      <a14:colorTemperature colorTemp="6300"/>
                    </a14:imgEffect>
                    <a14:imgEffect>
                      <a14:brightnessContrast bright="-40000" contrast="-41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9143999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378ACE-9098-6C31-6BB3-1F8C46B67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467" y="1698911"/>
            <a:ext cx="8969340" cy="1470025"/>
          </a:xfrm>
        </p:spPr>
        <p:txBody>
          <a:bodyPr/>
          <a:lstStyle/>
          <a:p>
            <a:r>
              <a:rPr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/>
                </a:solidFill>
                <a:latin typeface="Berlin Sans FB Demi" panose="020E0802020502020306" pitchFamily="34" charset="0"/>
              </a:rPr>
              <a:t>Entertainment Industry Analysis</a:t>
            </a:r>
            <a:r>
              <a:rPr lang="en-US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/>
                </a:solidFill>
                <a:latin typeface="Berlin Sans FB Demi" panose="020E0802020502020306" pitchFamily="34" charset="0"/>
              </a:rPr>
              <a:t> -</a:t>
            </a:r>
            <a:r>
              <a:rPr lang="en-US" sz="4000" b="1" dirty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/>
                </a:solidFill>
                <a:latin typeface="Berlin Sans FB Demi" panose="020E0802020502020306" pitchFamily="34" charset="0"/>
              </a:rPr>
              <a:t>PROJECT</a:t>
            </a:r>
            <a:endParaRPr sz="40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accent6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9" y="4276618"/>
            <a:ext cx="5409343" cy="1363894"/>
          </a:xfrm>
        </p:spPr>
        <p:txBody>
          <a:bodyPr>
            <a:normAutofit/>
          </a:bodyPr>
          <a:lstStyle/>
          <a:p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ll MT" panose="02020503060305020303" pitchFamily="18" charset="0"/>
              </a:rPr>
              <a:t>Ajay </a:t>
            </a:r>
            <a:r>
              <a: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ll MT" panose="02020503060305020303" pitchFamily="18" charset="0"/>
              </a:rPr>
              <a:t>.P</a:t>
            </a:r>
          </a:p>
          <a:p>
            <a:r>
              <a:rPr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ll MT" panose="02020503060305020303" pitchFamily="18" charset="0"/>
              </a:rPr>
              <a:t>Entertainment Dataset Insights</a:t>
            </a:r>
            <a:endParaRPr lang="en-US" sz="2000" b="1" dirty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  <a:p>
            <a:r>
              <a:rPr lang="en-IN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ell MT" panose="02020503060305020303" pitchFamily="18" charset="0"/>
              </a:rPr>
              <a:t>25/6/2025</a:t>
            </a:r>
            <a:endParaRPr sz="2000" b="1" dirty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ED05-9CA0-C343-B024-44759798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19" y="1350446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u="sng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QUESTIONS :</a:t>
            </a:r>
            <a:endParaRPr lang="en-IN" sz="4800" u="sng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83E28A-731D-3B56-0B4A-42CAAFCE2497}"/>
              </a:ext>
            </a:extLst>
          </p:cNvPr>
          <p:cNvSpPr txBox="1"/>
          <p:nvPr/>
        </p:nvSpPr>
        <p:spPr>
          <a:xfrm>
            <a:off x="3452117" y="2743201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22225">
                  <a:solidFill>
                    <a:srgbClr val="FFC000"/>
                  </a:solidFill>
                  <a:prstDash val="solid"/>
                </a:ln>
                <a:solidFill>
                  <a:schemeClr val="accent6"/>
                </a:solidFill>
                <a:latin typeface="Bradley Hand ITC" panose="03070402050302030203" pitchFamily="66" charset="0"/>
              </a:rPr>
              <a:t>THANK YOU.. !!!</a:t>
            </a:r>
            <a:endParaRPr lang="en-IN" sz="2400" b="1" dirty="0">
              <a:ln w="22225">
                <a:solidFill>
                  <a:srgbClr val="FFC000"/>
                </a:solidFill>
                <a:prstDash val="solid"/>
              </a:ln>
              <a:solidFill>
                <a:schemeClr val="accent6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830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4ED2-8F74-15CE-8B2B-EC66C8EC9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58261"/>
          </a:xfrm>
        </p:spPr>
        <p:txBody>
          <a:bodyPr>
            <a:normAutofit/>
          </a:bodyPr>
          <a:lstStyle/>
          <a:p>
            <a:pPr algn="l"/>
            <a:r>
              <a:rPr lang="en-IN" sz="3600" dirty="0">
                <a:solidFill>
                  <a:schemeClr val="accent5"/>
                </a:solidFill>
                <a:latin typeface="Berlin Sans FB" panose="020E0602020502020306" pitchFamily="34" charset="0"/>
              </a:rPr>
              <a:t>Dataset Overview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A1C17-4775-4197-D38A-8896FC33C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5537" y="1623317"/>
            <a:ext cx="5702156" cy="38528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Source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: </a:t>
            </a:r>
            <a:r>
              <a:rPr lang="en-US" sz="24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Mockaroo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(simulated entertainment dataset).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Attributes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: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Title, Genre, Platform, Country, Region, Revenue, Budget, Profit, Release Date, Download Count, Awards Won.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Key Features: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Mix of categorical and numerical fields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Allows trend, profitability, and regional analysis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6518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sz="32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Dashboard Overview</a:t>
            </a:r>
            <a:r>
              <a:rPr lang="en-US" sz="32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 :</a:t>
            </a:r>
            <a:endParaRPr sz="3200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1972" y="1600201"/>
            <a:ext cx="5794626" cy="375263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sz="2800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Design Highlights: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KPI Cards: Total Revenue, Avg Budget, Total Profit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, etc..</a:t>
            </a:r>
            <a:endParaRPr sz="2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Charts: Region-wise, Genre-wise, Platform-wise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, etc.,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Advanced charts –like line &amp; </a:t>
            </a: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Trend Line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, pareto charts , heat maps.</a:t>
            </a:r>
            <a:endParaRPr sz="2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Filters: Region, Platform, 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Genre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, year,  etc..</a:t>
            </a:r>
            <a:endParaRPr sz="2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0" indent="0">
              <a:buNone/>
            </a:pPr>
            <a:r>
              <a:rPr sz="2800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Interactivity: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Dynamic filters to isolate regions or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Genre</a:t>
            </a:r>
            <a:endParaRPr sz="2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Tooltip highlights for key metrics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CFB0E-1A5A-75BE-8AD9-A13E636C2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050"/>
            <a:ext cx="4412751" cy="116205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accent5"/>
                </a:solidFill>
                <a:latin typeface="Berlin Sans FB" panose="020E0602020502020306" pitchFamily="34" charset="0"/>
              </a:rPr>
              <a:t>Chart’s </a:t>
            </a:r>
            <a:r>
              <a:rPr lang="en-US" sz="3200" dirty="0">
                <a:solidFill>
                  <a:schemeClr val="accent5"/>
                </a:solidFill>
                <a:latin typeface="Berlin Sans FB" panose="020E0602020502020306" pitchFamily="34" charset="0"/>
              </a:rPr>
              <a:t> –  snippets (</a:t>
            </a:r>
            <a:r>
              <a:rPr lang="en-US" sz="2800" dirty="0">
                <a:solidFill>
                  <a:schemeClr val="accent5"/>
                </a:solidFill>
                <a:latin typeface="Berlin Sans FB" panose="020E0602020502020306" pitchFamily="34" charset="0"/>
              </a:rPr>
              <a:t>screen shot</a:t>
            </a:r>
            <a:r>
              <a:rPr lang="en-US" sz="3200" dirty="0">
                <a:solidFill>
                  <a:schemeClr val="accent5"/>
                </a:solidFill>
                <a:latin typeface="Berlin Sans FB" panose="020E0602020502020306" pitchFamily="34" charset="0"/>
              </a:rPr>
              <a:t>) :</a:t>
            </a:r>
            <a:endParaRPr lang="en-IN" sz="3200" dirty="0">
              <a:solidFill>
                <a:schemeClr val="accent5"/>
              </a:solidFill>
              <a:latin typeface="Berlin Sans FB" panose="020E0602020502020306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DB14E92-B6C7-5E30-D16B-8142E2D97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90846" y="894261"/>
            <a:ext cx="3008313" cy="4691063"/>
          </a:xfrm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A58B22-80AD-A54B-45FF-E70B9B694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11" y="2247448"/>
            <a:ext cx="4246615" cy="332496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380D686-D298-955D-8126-7B79D802C74F}"/>
              </a:ext>
            </a:extLst>
          </p:cNvPr>
          <p:cNvSpPr txBox="1"/>
          <p:nvPr/>
        </p:nvSpPr>
        <p:spPr>
          <a:xfrm>
            <a:off x="4654195" y="1934588"/>
            <a:ext cx="43321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Visualizes total sales performance by geographic region.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2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Countries with shades indicate higher revenue.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2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Helps identify high-performing markets at a glance.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2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Useful for regional strategy planning and targeted marketing</a:t>
            </a:r>
          </a:p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C412FA-CAB0-7FFA-95C8-859D238E620D}"/>
              </a:ext>
            </a:extLst>
          </p:cNvPr>
          <p:cNvSpPr txBox="1"/>
          <p:nvPr/>
        </p:nvSpPr>
        <p:spPr>
          <a:xfrm>
            <a:off x="339158" y="1841274"/>
            <a:ext cx="197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Lucida Handwriting" panose="03010101010101010101" pitchFamily="66" charset="0"/>
              </a:rPr>
              <a:t>MAP CHART</a:t>
            </a:r>
            <a:endParaRPr lang="en-IN" dirty="0">
              <a:solidFill>
                <a:schemeClr val="accent6"/>
              </a:solidFill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116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F1366F-0788-78CC-6937-83E7AF961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38" y="3306396"/>
            <a:ext cx="3924727" cy="2681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2B0A4-9531-036B-879C-A202046A1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578" y="685966"/>
            <a:ext cx="4181583" cy="24357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28B4AC-C751-FD30-6E31-9DE94FD9B8C8}"/>
              </a:ext>
            </a:extLst>
          </p:cNvPr>
          <p:cNvSpPr txBox="1"/>
          <p:nvPr/>
        </p:nvSpPr>
        <p:spPr>
          <a:xfrm>
            <a:off x="143839" y="169523"/>
            <a:ext cx="4320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ADVANCED CHARTS</a:t>
            </a:r>
            <a:endParaRPr lang="en-IN" sz="2400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6418C2-421A-7EAA-4EB6-140DEAFC0020}"/>
              </a:ext>
            </a:extLst>
          </p:cNvPr>
          <p:cNvSpPr txBox="1"/>
          <p:nvPr/>
        </p:nvSpPr>
        <p:spPr>
          <a:xfrm>
            <a:off x="143838" y="1026685"/>
            <a:ext cx="46747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Pareto Chart : highlights the 80/20 rule.</a:t>
            </a:r>
            <a:b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</a:br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bars show Running sum of revenue based on their award.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line represents the cumulative percentage, helping identify the most impactful segments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71539-B728-C972-649D-E14A5D2A813C}"/>
              </a:ext>
            </a:extLst>
          </p:cNvPr>
          <p:cNvSpPr txBox="1"/>
          <p:nvPr/>
        </p:nvSpPr>
        <p:spPr>
          <a:xfrm>
            <a:off x="5455688" y="316634"/>
            <a:ext cx="2260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Lucida Handwriting" panose="03010101010101010101" pitchFamily="66" charset="0"/>
              </a:rPr>
              <a:t>PARETO CHART</a:t>
            </a:r>
            <a:endParaRPr lang="en-IN" dirty="0">
              <a:solidFill>
                <a:schemeClr val="accent6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ECA6D3-A4CF-54F5-5A8B-29B7C0FA810E}"/>
              </a:ext>
            </a:extLst>
          </p:cNvPr>
          <p:cNvSpPr txBox="1"/>
          <p:nvPr/>
        </p:nvSpPr>
        <p:spPr>
          <a:xfrm>
            <a:off x="390443" y="6125642"/>
            <a:ext cx="418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Lucida Handwriting" panose="03010101010101010101" pitchFamily="66" charset="0"/>
              </a:rPr>
              <a:t>LINE &amp; TREND LINE -CHART</a:t>
            </a:r>
            <a:endParaRPr lang="en-IN" dirty="0">
              <a:solidFill>
                <a:schemeClr val="accent6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15866D-1E85-B324-48A8-59B5633E4CB6}"/>
              </a:ext>
            </a:extLst>
          </p:cNvPr>
          <p:cNvSpPr txBox="1"/>
          <p:nvPr/>
        </p:nvSpPr>
        <p:spPr>
          <a:xfrm>
            <a:off x="4446196" y="3594014"/>
            <a:ext cx="4279186" cy="176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B9A205E8-FF39-2828-7F5F-818526850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3502" y="3448390"/>
            <a:ext cx="456172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Line Chart shows how Profit changes over time, helping spot growth or drop periods.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Trend Line adds a predictive line showing the overall direction—upward, flat, or downward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269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64929A-B9CA-1125-3D04-574A3BAFC7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24058" y="2743200"/>
            <a:ext cx="7701366" cy="37358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B23276-5EFE-3C6F-84F1-E2E67F275E62}"/>
              </a:ext>
            </a:extLst>
          </p:cNvPr>
          <p:cNvSpPr txBox="1"/>
          <p:nvPr/>
        </p:nvSpPr>
        <p:spPr>
          <a:xfrm>
            <a:off x="113016" y="145906"/>
            <a:ext cx="39966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DASH BOARD :</a:t>
            </a:r>
            <a:endParaRPr lang="en-IN" sz="2400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1507C1-0416-663D-DA76-B1332CEE9F60}"/>
              </a:ext>
            </a:extLst>
          </p:cNvPr>
          <p:cNvSpPr txBox="1"/>
          <p:nvPr/>
        </p:nvSpPr>
        <p:spPr>
          <a:xfrm>
            <a:off x="559942" y="753011"/>
            <a:ext cx="8024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This dashboard provides a holistic view of the entertainment dataset, combining key visual elements for data-driven insights,</a:t>
            </a:r>
          </a:p>
          <a:p>
            <a:pPr marL="457200" indent="-457200"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2EAD1A2-5674-0F2E-63FF-2B50F1BEAD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866" y="1755477"/>
            <a:ext cx="750013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Quickly identify top-performing regions and genres.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2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Understand seasonal trends and market shifts</a:t>
            </a: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924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57FB9-2375-C4EF-DEE5-0CB29CDFD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935" y="314146"/>
            <a:ext cx="3390115" cy="61994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CALCULATED FIELDS :</a:t>
            </a:r>
            <a:endParaRPr lang="en-IN" sz="2400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496EDF4-1E6F-6177-D41C-B85503F8A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544" y="3126132"/>
            <a:ext cx="3439635" cy="2380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67796B-5625-BE4B-0F6D-EE370EFB9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53613" y="853922"/>
            <a:ext cx="4710129" cy="178293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Calculated fields are custom formulas created to perform calculations on your data.</a:t>
            </a:r>
          </a:p>
          <a:p>
            <a:r>
              <a:rPr lang="en-US" sz="2400" dirty="0"/>
              <a:t>.</a:t>
            </a:r>
            <a:endParaRPr lang="en-I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076ADF-4006-78EA-CE50-EAC79D7076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618" t="-2045" r="618" b="31266"/>
          <a:stretch>
            <a:fillRect/>
          </a:stretch>
        </p:blipFill>
        <p:spPr>
          <a:xfrm>
            <a:off x="365305" y="1262463"/>
            <a:ext cx="3390115" cy="1374388"/>
          </a:xfrm>
          <a:prstGeom prst="rect">
            <a:avLst/>
          </a:prstGeo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15799C50-D420-8288-7E9B-34BB34A59E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387" y="1949657"/>
            <a:ext cx="538858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Where </a:t>
            </a:r>
            <a:r>
              <a:rPr lang="en-US" altLang="en-US" sz="2400" b="1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Used Them in </a:t>
            </a:r>
            <a:r>
              <a:rPr lang="en-US" altLang="en-US" sz="2400" b="1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his Project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Bar &amp; Pareto Charts: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Used Profit Category, Revenue Band, and Region-wise aggregation to visualize performance.</a:t>
            </a: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Trend Line Sheet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Used Profit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over 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, which likely includes calculated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date groupings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(e.g., by month or year),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Etc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…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07694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7013"/>
            <a:ext cx="2943546" cy="820951"/>
          </a:xfrm>
        </p:spPr>
        <p:txBody>
          <a:bodyPr>
            <a:normAutofit/>
          </a:bodyPr>
          <a:lstStyle/>
          <a:p>
            <a:pPr algn="l"/>
            <a:r>
              <a:rPr sz="32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Key Insights</a:t>
            </a:r>
            <a:r>
              <a:rPr lang="en-US" sz="3200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 :</a:t>
            </a:r>
            <a:endParaRPr sz="3200"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5420" y="1294389"/>
            <a:ext cx="4993240" cy="40278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This is  high-level snapshot of the entertainment dataset. It highlights:</a:t>
            </a:r>
          </a:p>
          <a:p>
            <a:r>
              <a:rPr lang="en-US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Massive revenue of ₹508B and profit of ₹503B</a:t>
            </a:r>
          </a:p>
          <a:p>
            <a:r>
              <a:rPr lang="en-US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Strong audience engagement through 54M+ ticket sales and 50M+ downloads</a:t>
            </a:r>
          </a:p>
          <a:p>
            <a:r>
              <a:rPr lang="en-US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These metrics reflect the scale, success, and digital reach of the industry.</a:t>
            </a:r>
          </a:p>
          <a:p>
            <a:endParaRPr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B8E3932-873B-4807-9C58-E7CE5A0A33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5849" y="1685046"/>
            <a:ext cx="3923282" cy="3246550"/>
          </a:xfr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31" y="0"/>
            <a:ext cx="4248364" cy="1005886"/>
          </a:xfrm>
        </p:spPr>
        <p:txBody>
          <a:bodyPr/>
          <a:lstStyle/>
          <a:p>
            <a:pPr algn="l"/>
            <a:r>
              <a:rPr dirty="0">
                <a:solidFill>
                  <a:schemeClr val="accent5"/>
                </a:solidFill>
                <a:latin typeface="Berlin Sans FB Demi" panose="020E0802020502020306" pitchFamily="34" charset="0"/>
              </a:rPr>
              <a:t>Conclusion</a:t>
            </a:r>
            <a:r>
              <a:rPr lang="en-US" dirty="0">
                <a:solidFill>
                  <a:schemeClr val="accent5"/>
                </a:solidFill>
                <a:latin typeface="Berlin Sans FB Demi" panose="020E0802020502020306" pitchFamily="34" charset="0"/>
              </a:rPr>
              <a:t> :</a:t>
            </a:r>
            <a:endParaRPr dirty="0">
              <a:solidFill>
                <a:schemeClr val="accent5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0328" y="1005886"/>
            <a:ext cx="5881955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sz="4000" dirty="0">
                <a:solidFill>
                  <a:schemeClr val="accent6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Summary: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Tableau dashboard reveals meaningful entertainment industry patterns.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Insights guide better production and marketing strategies.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Real-World Applications</a:t>
            </a:r>
            <a:r>
              <a:rPr lang="en-US"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  <a:endParaRPr sz="2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Region-specific promotion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800" dirty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Budget optimization and platform targeting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mokey Glass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461</Words>
  <Application>Microsoft Office PowerPoint</Application>
  <PresentationFormat>On-screen Show (4:3)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Bell MT</vt:lpstr>
      <vt:lpstr>Berlin Sans FB</vt:lpstr>
      <vt:lpstr>Berlin Sans FB Demi</vt:lpstr>
      <vt:lpstr>Bradley Hand ITC</vt:lpstr>
      <vt:lpstr>Calibri</vt:lpstr>
      <vt:lpstr>Courier New</vt:lpstr>
      <vt:lpstr>Lucida Handwriting</vt:lpstr>
      <vt:lpstr>Microsoft Himalaya</vt:lpstr>
      <vt:lpstr>Wingdings</vt:lpstr>
      <vt:lpstr>Office Theme</vt:lpstr>
      <vt:lpstr>Entertainment Industry Analysis -PROJECT</vt:lpstr>
      <vt:lpstr>Dataset Overview :-</vt:lpstr>
      <vt:lpstr>Dashboard Overview :</vt:lpstr>
      <vt:lpstr>Chart’s  –  snippets (screen shot) :</vt:lpstr>
      <vt:lpstr>PowerPoint Presentation</vt:lpstr>
      <vt:lpstr>PowerPoint Presentation</vt:lpstr>
      <vt:lpstr>CALCULATED FIELDS :</vt:lpstr>
      <vt:lpstr>Key Insights :</vt:lpstr>
      <vt:lpstr>Conclusion :</vt:lpstr>
      <vt:lpstr>QUESTIONS :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Rajasekar R</dc:creator>
  <cp:keywords/>
  <dc:description>generated using python-pptx</dc:description>
  <cp:lastModifiedBy>Rajasekar R</cp:lastModifiedBy>
  <cp:revision>8</cp:revision>
  <dcterms:created xsi:type="dcterms:W3CDTF">2013-01-27T09:14:16Z</dcterms:created>
  <dcterms:modified xsi:type="dcterms:W3CDTF">2025-06-25T14:11:09Z</dcterms:modified>
  <cp:category/>
</cp:coreProperties>
</file>

<file path=docProps/thumbnail.jpeg>
</file>